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0"/>
  </p:notesMasterIdLst>
  <p:handoutMasterIdLst>
    <p:handoutMasterId r:id="rId41"/>
  </p:handoutMasterIdLst>
  <p:sldIdLst>
    <p:sldId id="256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10" r:id="rId26"/>
    <p:sldId id="308" r:id="rId27"/>
    <p:sldId id="312" r:id="rId28"/>
    <p:sldId id="307" r:id="rId29"/>
    <p:sldId id="309" r:id="rId30"/>
    <p:sldId id="315" r:id="rId31"/>
    <p:sldId id="317" r:id="rId32"/>
    <p:sldId id="313" r:id="rId33"/>
    <p:sldId id="314" r:id="rId34"/>
    <p:sldId id="316" r:id="rId35"/>
    <p:sldId id="303" r:id="rId36"/>
    <p:sldId id="304" r:id="rId37"/>
    <p:sldId id="305" r:id="rId38"/>
    <p:sldId id="306" r:id="rId39"/>
  </p:sldIdLst>
  <p:sldSz cx="9144000" cy="6858000" type="screen4x3"/>
  <p:notesSz cx="7010400" cy="9223375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448"/>
    <a:srgbClr val="3A3A3C"/>
    <a:srgbClr val="682D8E"/>
    <a:srgbClr val="DD1A32"/>
    <a:srgbClr val="F05023"/>
    <a:srgbClr val="702082"/>
    <a:srgbClr val="C0091E"/>
    <a:srgbClr val="FFFFFF"/>
    <a:srgbClr val="CC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4023" autoAdjust="0"/>
  </p:normalViewPr>
  <p:slideViewPr>
    <p:cSldViewPr showGuides="1">
      <p:cViewPr varScale="1">
        <p:scale>
          <a:sx n="98" d="100"/>
          <a:sy n="98" d="100"/>
        </p:scale>
        <p:origin x="1950" y="90"/>
      </p:cViewPr>
      <p:guideLst>
        <p:guide orient="horz" pos="2296"/>
        <p:guide pos="2880"/>
        <p:guide orient="horz" pos="8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5268"/>
    </p:cViewPr>
  </p:sorterViewPr>
  <p:notesViewPr>
    <p:cSldViewPr showGuides="1">
      <p:cViewPr varScale="1">
        <p:scale>
          <a:sx n="92" d="100"/>
          <a:sy n="92" d="100"/>
        </p:scale>
        <p:origin x="-3720" y="-102"/>
      </p:cViewPr>
      <p:guideLst>
        <p:guide orient="horz" pos="2905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D91977-0E6C-478D-B776-92AF611B4A0D}" type="datetimeFigureOut">
              <a:rPr lang="en-CA"/>
              <a:pPr>
                <a:defRPr/>
              </a:pPr>
              <a:t>2017-11-20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CA8BF5-7432-4D9B-A7BF-4B2176BC5F1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27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F7D8E5-6915-4076-8881-6D1A8CA37245}" type="datetimeFigureOut">
              <a:rPr lang="en-CA"/>
              <a:pPr>
                <a:defRPr/>
              </a:pPr>
              <a:t>2017-11-20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09AF91-DF1E-4E92-B9CC-7DD199EC743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2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ntelligent-vehicle-cockpit-and-wireless-communication-network-concept-gm692837788-12793264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pv6-new-internet-protocol-gm502837022-8215832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http://www.istockphoto.com/ca/photo/internet-of-things-concept-with-network-of-connected-objects-gm644680544-116869175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0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http://www.istockphoto.com/ca/photo/home-network-gm117311543-7381629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6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http://www.istockphoto.com/ca/photo/young-girl-looking-up-at-a-stereoscopic-vision-of-the-earth-internet-of-things-gm690778240-127332717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3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http://www.istockphoto.com/ca/photo/circular-futuristic-interface-of-smart-home-automation-assistant-virtual-screen-gm637770524-113940363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74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http://www.istockphoto.com/ca/photo/businessman-touching-a-cloud-connected-to-objects-internet-of-things-gm514785054-88267551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40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http://www.istockphoto.com/ca/photo/intelligent-vehicle-cockpit-and-wireless-communication-network-concept-gm692837788-127932641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9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http://www.istockphoto.com/ca/photo/man-wearing-vr-headset-gm583697902-99848893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46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http://www.istockphoto.com/ca/photo/smart-phone-remote-for-smart-home-hologram-technology-concept-gm839028202-137738281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73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http://www.istockphoto.com/ca/photo/ipv6-new-internet-protocol-gm502837022-82158325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6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smtClean="0"/>
              <a:t>www.istockphoto.com/ca/photo/home-computer-network-gm98265636-7381753</a:t>
            </a:r>
          </a:p>
          <a:p>
            <a:r>
              <a:rPr lang="en-US" dirty="0" smtClean="0"/>
              <a:t>Need</a:t>
            </a:r>
            <a:r>
              <a:rPr lang="en-US" baseline="0" dirty="0" smtClean="0"/>
              <a:t> new picture, looks ugly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3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http://www.istockphoto.com/ca/photo/digital-handshake-on-blue-background-gm613033814-105721913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70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020"/>
            <a:ext cx="9180337" cy="489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312" y="1"/>
            <a:ext cx="4207893" cy="4861366"/>
          </a:xfrm>
        </p:spPr>
        <p:txBody>
          <a:bodyPr anchor="ctr" anchorCtr="0"/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8204" y="5522872"/>
            <a:ext cx="3440515" cy="135466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9" b="9483"/>
          <a:stretch/>
        </p:blipFill>
        <p:spPr>
          <a:xfrm rot="5400000">
            <a:off x="217742" y="2243094"/>
            <a:ext cx="2403623" cy="2848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3" y="5303645"/>
            <a:ext cx="1585729" cy="7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22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80512" cy="3905106"/>
          </a:xfrm>
          <a:prstGeom prst="rect">
            <a:avLst/>
          </a:prstGeom>
        </p:spPr>
      </p:pic>
      <p:pic>
        <p:nvPicPr>
          <p:cNvPr id="7" name="Picture 6" descr="circles_new +scree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-21493" r="14507" b="13946"/>
          <a:stretch/>
        </p:blipFill>
        <p:spPr>
          <a:xfrm rot="5400000">
            <a:off x="997208" y="-997205"/>
            <a:ext cx="3895971" cy="589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341" y="5081588"/>
            <a:ext cx="7772400" cy="1769699"/>
          </a:xfrm>
        </p:spPr>
        <p:txBody>
          <a:bodyPr anchor="t">
            <a:normAutofit/>
          </a:bodyPr>
          <a:lstStyle>
            <a:lvl1pPr algn="l">
              <a:defRPr sz="2000" b="0" cap="none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0313" y="3354103"/>
            <a:ext cx="7772400" cy="150523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800" b="0" cap="all">
                <a:solidFill>
                  <a:srgbClr val="C8102E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AD12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8102E"/>
              </a:solidFill>
              <a:latin typeface="+mn-lt"/>
            </a:endParaRPr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57200"/>
            <a:ext cx="7426949" cy="1143000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9745" y="1801800"/>
            <a:ext cx="3658556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9246" y="1801800"/>
            <a:ext cx="3667553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1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2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12004" y="6510751"/>
            <a:ext cx="2361342" cy="374633"/>
          </a:xfrm>
          <a:prstGeom prst="rect">
            <a:avLst/>
          </a:prstGeom>
          <a:solidFill>
            <a:srgbClr val="7020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9692" y="476216"/>
            <a:ext cx="74269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692" y="1801778"/>
            <a:ext cx="74269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746" y="64894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ra PRO"/>
                <a:cs typeface="Cera PRO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C81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3868" y="6498570"/>
            <a:ext cx="4608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90401" y="86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solidFill>
            <a:srgbClr val="C8102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home.arpa.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openxmlformats.org/officeDocument/2006/relationships/image" Target="../media/image38.png"/><Relationship Id="rId21" Type="http://schemas.openxmlformats.org/officeDocument/2006/relationships/image" Target="../media/image50.png"/><Relationship Id="rId7" Type="http://schemas.openxmlformats.org/officeDocument/2006/relationships/image" Target="../media/image41.png"/><Relationship Id="rId12" Type="http://schemas.openxmlformats.org/officeDocument/2006/relationships/image" Target="../media/image28.png"/><Relationship Id="rId17" Type="http://schemas.openxmlformats.org/officeDocument/2006/relationships/image" Target="../media/image48.jpeg"/><Relationship Id="rId2" Type="http://schemas.openxmlformats.org/officeDocument/2006/relationships/image" Target="../media/image2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19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42.jpeg"/><Relationship Id="rId14" Type="http://schemas.openxmlformats.org/officeDocument/2006/relationships/image" Target="../media/image46.jpeg"/><Relationship Id="rId22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12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36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26.pn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2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72.png"/><Relationship Id="rId12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3.png"/><Relationship Id="rId5" Type="http://schemas.openxmlformats.org/officeDocument/2006/relationships/image" Target="../media/image75.png"/><Relationship Id="rId10" Type="http://schemas.openxmlformats.org/officeDocument/2006/relationships/image" Target="../media/image52.png"/><Relationship Id="rId4" Type="http://schemas.openxmlformats.org/officeDocument/2006/relationships/image" Target="../media/image74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6.png"/><Relationship Id="rId5" Type="http://schemas.openxmlformats.org/officeDocument/2006/relationships/image" Target="../media/image39.png"/><Relationship Id="rId10" Type="http://schemas.openxmlformats.org/officeDocument/2006/relationships/image" Target="../media/image42.jpeg"/><Relationship Id="rId4" Type="http://schemas.openxmlformats.org/officeDocument/2006/relationships/image" Target="../media/image30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RALabs/Home-Network-Registry-Gatewa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08" y="1"/>
            <a:ext cx="8676964" cy="263691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Secure </a:t>
            </a:r>
            <a:r>
              <a:rPr lang="en-US" sz="3200" b="1" cap="none" dirty="0" err="1" smtClean="0"/>
              <a:t>IoT</a:t>
            </a:r>
            <a:r>
              <a:rPr lang="en-US" sz="3200" b="1" dirty="0" smtClean="0"/>
              <a:t> Home Gateway </a:t>
            </a:r>
            <a:r>
              <a:rPr lang="en-US" sz="3200" dirty="0" smtClean="0"/>
              <a:t>&amp; </a:t>
            </a:r>
            <a:br>
              <a:rPr lang="en-US" sz="3200" dirty="0" smtClean="0"/>
            </a:br>
            <a:r>
              <a:rPr lang="en-US" sz="3200" b="1" dirty="0" smtClean="0"/>
              <a:t>Home Registry </a:t>
            </a:r>
            <a:r>
              <a:rPr lang="en-US" sz="3200" b="1" dirty="0" smtClean="0"/>
              <a:t>-</a:t>
            </a:r>
            <a:r>
              <a:rPr lang="en-US" sz="3200" b="1" dirty="0"/>
              <a:t> </a:t>
            </a:r>
            <a:r>
              <a:rPr lang="en-US" sz="3200" b="1" dirty="0" smtClean="0"/>
              <a:t>Idea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Jacques Latour, CTO</a:t>
            </a:r>
            <a:br>
              <a:rPr lang="en-US" dirty="0"/>
            </a:br>
            <a:r>
              <a:rPr lang="en-US" dirty="0"/>
              <a:t>Canadian Internet Registration Authority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Nov </a:t>
            </a:r>
            <a:r>
              <a:rPr lang="en-US" dirty="0" smtClean="0"/>
              <a:t>20,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4119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 smtClean="0"/>
              <a:t>Leveraging the chain of trust in </a:t>
            </a:r>
            <a:r>
              <a:rPr lang="en-CA" dirty="0" smtClean="0">
                <a:solidFill>
                  <a:srgbClr val="000000"/>
                </a:solidFill>
              </a:rPr>
              <a:t>DNSSEC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/>
              <a:t>and some </a:t>
            </a:r>
            <a:r>
              <a:rPr lang="en-CA" dirty="0">
                <a:solidFill>
                  <a:srgbClr val="000000"/>
                </a:solidFill>
              </a:rPr>
              <a:t>i</a:t>
            </a:r>
            <a:r>
              <a:rPr lang="en-CA" dirty="0" smtClean="0">
                <a:solidFill>
                  <a:srgbClr val="000000"/>
                </a:solidFill>
              </a:rPr>
              <a:t>nnovation </a:t>
            </a:r>
            <a:r>
              <a:rPr lang="en-CA" dirty="0" smtClean="0"/>
              <a:t>to create a secure home network platform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88" y="2505416"/>
            <a:ext cx="5358384" cy="38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home.arpa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/>
              <a:t>draft-ietf-homenet-dot-14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IETF working on making the default home network address: [</a:t>
            </a:r>
            <a:r>
              <a:rPr lang="en-CA" dirty="0" err="1" smtClean="0"/>
              <a:t>yourprinter</a:t>
            </a:r>
            <a:r>
              <a:rPr lang="en-CA" dirty="0" smtClean="0"/>
              <a:t>.]</a:t>
            </a:r>
            <a:r>
              <a:rPr lang="en-CA" dirty="0" err="1" smtClean="0">
                <a:hlinkClick r:id="rId2"/>
              </a:rPr>
              <a:t>home.arpa</a:t>
            </a:r>
            <a:r>
              <a:rPr lang="en-CA" dirty="0" smtClean="0">
                <a:hlinkClick r:id="rId2"/>
              </a:rPr>
              <a:t>.</a:t>
            </a:r>
            <a:endParaRPr lang="en-CA" dirty="0" smtClean="0"/>
          </a:p>
          <a:p>
            <a:pPr marL="0" indent="0" algn="ctr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&lt;&lt;The naming </a:t>
            </a:r>
            <a:r>
              <a:rPr lang="en-US" b="1" dirty="0">
                <a:solidFill>
                  <a:schemeClr val="tx2"/>
                </a:solidFill>
              </a:rPr>
              <a:t>mechanism </a:t>
            </a:r>
            <a:r>
              <a:rPr lang="en-US" b="1" dirty="0" smtClean="0">
                <a:solidFill>
                  <a:schemeClr val="tx2"/>
                </a:solidFill>
              </a:rPr>
              <a:t>needs </a:t>
            </a:r>
            <a:r>
              <a:rPr lang="en-US" b="1" dirty="0">
                <a:solidFill>
                  <a:schemeClr val="tx2"/>
                </a:solidFill>
              </a:rPr>
              <a:t>to function without configuration from the user.  While it may </a:t>
            </a:r>
            <a:r>
              <a:rPr lang="en-US" b="1" dirty="0" smtClean="0">
                <a:solidFill>
                  <a:schemeClr val="tx2"/>
                </a:solidFill>
              </a:rPr>
              <a:t>be  possible </a:t>
            </a:r>
            <a:r>
              <a:rPr lang="en-US" b="1" dirty="0">
                <a:solidFill>
                  <a:schemeClr val="tx2"/>
                </a:solidFill>
              </a:rPr>
              <a:t>for a name to be </a:t>
            </a:r>
            <a:r>
              <a:rPr lang="en-US" b="1" u="sng" dirty="0">
                <a:solidFill>
                  <a:schemeClr val="tx2"/>
                </a:solidFill>
              </a:rPr>
              <a:t>delegated by an ISP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homenets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must </a:t>
            </a:r>
            <a:r>
              <a:rPr lang="en-US" b="1" dirty="0" smtClean="0">
                <a:solidFill>
                  <a:schemeClr val="tx2"/>
                </a:solidFill>
              </a:rPr>
              <a:t>also function </a:t>
            </a:r>
            <a:r>
              <a:rPr lang="en-US" b="1" dirty="0">
                <a:solidFill>
                  <a:schemeClr val="tx2"/>
                </a:solidFill>
              </a:rPr>
              <a:t>in the </a:t>
            </a:r>
            <a:r>
              <a:rPr lang="en-US" b="1" u="sng" dirty="0">
                <a:solidFill>
                  <a:schemeClr val="tx2"/>
                </a:solidFill>
              </a:rPr>
              <a:t>absence of such a delegation</a:t>
            </a:r>
            <a:r>
              <a:rPr lang="en-US" b="1" dirty="0" smtClean="0">
                <a:solidFill>
                  <a:schemeClr val="tx2"/>
                </a:solidFill>
              </a:rPr>
              <a:t>.&gt;&gt; </a:t>
            </a:r>
          </a:p>
          <a:p>
            <a:endParaRPr lang="en-CA" dirty="0"/>
          </a:p>
          <a:p>
            <a:r>
              <a:rPr lang="en-CA" dirty="0" smtClean="0"/>
              <a:t>Let’s make delegated “home” domains function without user configuration!</a:t>
            </a:r>
            <a:endParaRPr lang="en-CA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2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85800"/>
            <a:ext cx="7426949" cy="1143000"/>
          </a:xfrm>
        </p:spPr>
        <p:txBody>
          <a:bodyPr>
            <a:normAutofit/>
          </a:bodyPr>
          <a:lstStyle/>
          <a:p>
            <a:r>
              <a:rPr lang="en-CA" b="1" dirty="0" smtClean="0"/>
              <a:t>The focus is on </a:t>
            </a:r>
            <a:r>
              <a:rPr lang="en-CA" b="1" dirty="0" err="1" smtClean="0"/>
              <a:t>AutomatioN</a:t>
            </a:r>
            <a:endParaRPr lang="en-US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239699" y="290488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 smtClean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7465" y="1548352"/>
            <a:ext cx="17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Registry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5107" y="1548352"/>
            <a:ext cx="219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Home Network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975" y="2406583"/>
            <a:ext cx="3722505" cy="264259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80" y="2524877"/>
            <a:ext cx="3389232" cy="2406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59" y="5359859"/>
            <a:ext cx="271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 smtClean="0"/>
              <a:t>Innovation</a:t>
            </a:r>
            <a:endParaRPr lang="en-CA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892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216"/>
            <a:ext cx="8388932" cy="5617080"/>
          </a:xfrm>
        </p:spPr>
        <p:txBody>
          <a:bodyPr>
            <a:noAutofit/>
          </a:bodyPr>
          <a:lstStyle/>
          <a:p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local </a:t>
            </a:r>
            <a:r>
              <a:rPr lang="en-CA" cap="none" dirty="0" err="1">
                <a:solidFill>
                  <a:schemeClr val="tx1"/>
                </a:solidFill>
              </a:rPr>
              <a:t>ccTLD</a:t>
            </a:r>
            <a:r>
              <a:rPr lang="en-CA" cap="none" dirty="0">
                <a:solidFill>
                  <a:schemeClr val="tx1"/>
                </a:solidFill>
              </a:rPr>
              <a:t> will provision your DNSSEC signed domain internally on your gateway and externally as DNS primary, and establish a secure chain of trust to your home gateway, </a:t>
            </a:r>
            <a:r>
              <a:rPr lang="en-CA" cap="none" dirty="0">
                <a:solidFill>
                  <a:srgbClr val="C0091E"/>
                </a:solidFill>
              </a:rPr>
              <a:t>magically</a:t>
            </a:r>
            <a:r>
              <a:rPr lang="en-CA" cap="none" dirty="0">
                <a:solidFill>
                  <a:schemeClr val="tx1"/>
                </a:solidFill>
              </a:rPr>
              <a:t> solving all your worries and keeping your online family safe </a:t>
            </a:r>
            <a:r>
              <a:rPr lang="en-CA" cap="non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55" y="613339"/>
            <a:ext cx="2724690" cy="27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Remember, it’s an idea. </a:t>
            </a:r>
            <a:br>
              <a:rPr lang="en-CA" dirty="0" smtClean="0"/>
            </a:br>
            <a:r>
              <a:rPr lang="en-CA" dirty="0" smtClean="0"/>
              <a:t>So far it looks like this…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600" y="1844824"/>
            <a:ext cx="5472608" cy="4305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Cloud Callout 2"/>
          <p:cNvSpPr/>
          <p:nvPr/>
        </p:nvSpPr>
        <p:spPr>
          <a:xfrm>
            <a:off x="7236296" y="1619216"/>
            <a:ext cx="1907704" cy="2200626"/>
          </a:xfrm>
          <a:prstGeom prst="cloudCallout">
            <a:avLst>
              <a:gd name="adj1" fmla="val -69751"/>
              <a:gd name="adj2" fmla="val 79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64288" y="2240868"/>
            <a:ext cx="205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That’s</a:t>
            </a:r>
          </a:p>
          <a:p>
            <a:pPr algn="ctr"/>
            <a:r>
              <a:rPr lang="en-CA" dirty="0" smtClean="0"/>
              <a:t>a </a:t>
            </a:r>
            <a:r>
              <a:rPr lang="en-CA" dirty="0"/>
              <a:t>napkin</a:t>
            </a:r>
          </a:p>
          <a:p>
            <a:pPr algn="ctr"/>
            <a:r>
              <a:rPr lang="en-CA" dirty="0"/>
              <a:t>design</a:t>
            </a:r>
          </a:p>
          <a:p>
            <a:pPr algn="ctr"/>
            <a:r>
              <a:rPr lang="en-CA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When you buy a home gateway, it comes bundled with a .CA home network domain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512" y="3429000"/>
            <a:ext cx="1632717" cy="164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46" y="3222406"/>
            <a:ext cx="1947686" cy="193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0" y="346652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8518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RFID card</a:t>
            </a:r>
          </a:p>
          <a:p>
            <a:pPr algn="ctr"/>
            <a:r>
              <a:rPr lang="en-CA" dirty="0" smtClean="0"/>
              <a:t>(Code to activate provisioning and domain)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8244" y="3789040"/>
            <a:ext cx="237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A 2</a:t>
            </a:r>
            <a:r>
              <a:rPr lang="en-US" sz="1600" baseline="30000" dirty="0" smtClean="0">
                <a:solidFill>
                  <a:srgbClr val="008000"/>
                </a:solidFill>
              </a:rPr>
              <a:t>nd</a:t>
            </a:r>
            <a:r>
              <a:rPr lang="en-US" sz="1600" dirty="0" smtClean="0">
                <a:solidFill>
                  <a:srgbClr val="008000"/>
                </a:solidFill>
              </a:rPr>
              <a:t> or 3</a:t>
            </a:r>
            <a:r>
              <a:rPr lang="en-US" sz="1600" baseline="30000" dirty="0" smtClean="0">
                <a:solidFill>
                  <a:srgbClr val="008000"/>
                </a:solidFill>
              </a:rPr>
              <a:t>rd</a:t>
            </a:r>
            <a:r>
              <a:rPr lang="en-US" sz="1600" dirty="0" smtClean="0">
                <a:solidFill>
                  <a:srgbClr val="008000"/>
                </a:solidFill>
              </a:rPr>
              <a:t> level domain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myhome.net.ca</a:t>
            </a:r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myhome.ca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Then you follow the provisioning instructions</a:t>
            </a:r>
          </a:p>
          <a:p>
            <a:pPr lvl="1"/>
            <a:r>
              <a:rPr lang="en-CA" dirty="0" smtClean="0"/>
              <a:t>Install &amp; open the CIRA Home Gateway app</a:t>
            </a:r>
          </a:p>
          <a:p>
            <a:pPr lvl="1"/>
            <a:r>
              <a:rPr lang="en-CA" dirty="0" smtClean="0"/>
              <a:t>Turn on the Home </a:t>
            </a:r>
            <a:r>
              <a:rPr lang="en-CA" dirty="0"/>
              <a:t>G</a:t>
            </a:r>
            <a:r>
              <a:rPr lang="en-CA" dirty="0" smtClean="0"/>
              <a:t>ateway</a:t>
            </a:r>
          </a:p>
          <a:p>
            <a:pPr lvl="1"/>
            <a:r>
              <a:rPr lang="en-CA" dirty="0" smtClean="0"/>
              <a:t>“TAP” your mobile to discover the home gateway</a:t>
            </a:r>
          </a:p>
          <a:p>
            <a:pPr lvl="1"/>
            <a:r>
              <a:rPr lang="en-CA" dirty="0" smtClean="0"/>
              <a:t>Pick a domain name, 2</a:t>
            </a:r>
            <a:r>
              <a:rPr lang="en-CA" baseline="30000" dirty="0" smtClean="0"/>
              <a:t>nd</a:t>
            </a:r>
            <a:r>
              <a:rPr lang="en-CA" dirty="0" smtClean="0"/>
              <a:t> or 3</a:t>
            </a:r>
            <a:r>
              <a:rPr lang="en-CA" baseline="30000" dirty="0" smtClean="0"/>
              <a:t>rd</a:t>
            </a:r>
            <a:r>
              <a:rPr lang="en-CA" dirty="0" smtClean="0"/>
              <a:t> level domain name</a:t>
            </a:r>
          </a:p>
          <a:p>
            <a:pPr lvl="1"/>
            <a:r>
              <a:rPr lang="en-CA" dirty="0" smtClean="0"/>
              <a:t>Enter the secret code (“TAP” RFID card)</a:t>
            </a:r>
          </a:p>
          <a:p>
            <a:pPr lvl="1"/>
            <a:r>
              <a:rPr lang="en-CA" dirty="0" smtClean="0"/>
              <a:t>Home Gateway ready for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003" y="5090908"/>
            <a:ext cx="936584" cy="930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724" y="5282044"/>
            <a:ext cx="574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err="1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sz="2800" b="1" dirty="0" err="1" smtClean="0">
                <a:latin typeface="Verdana" charset="0"/>
                <a:ea typeface="Verdana" charset="0"/>
                <a:cs typeface="Verdana" charset="0"/>
              </a:rPr>
              <a:t>yhome.ca</a:t>
            </a:r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			code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712540" y="4797152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17032"/>
            <a:ext cx="732775" cy="72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1" r="8538"/>
          <a:stretch/>
        </p:blipFill>
        <p:spPr>
          <a:xfrm>
            <a:off x="946436" y="4474623"/>
            <a:ext cx="349291" cy="44650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10" r="18628" b="63549"/>
          <a:stretch/>
        </p:blipFill>
        <p:spPr>
          <a:xfrm flipH="1">
            <a:off x="858397" y="4179237"/>
            <a:ext cx="317506" cy="346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99" y="2314249"/>
            <a:ext cx="647502" cy="647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751" y="1812534"/>
            <a:ext cx="732775" cy="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Backend Provisioning @ CIRA</a:t>
            </a:r>
          </a:p>
          <a:p>
            <a:pPr lvl="1"/>
            <a:r>
              <a:rPr lang="en-CA" dirty="0" smtClean="0"/>
              <a:t>CIRA creates the .CA domain name in the registry</a:t>
            </a:r>
          </a:p>
          <a:p>
            <a:pPr lvl="1"/>
            <a:r>
              <a:rPr lang="en-CA" dirty="0" smtClean="0"/>
              <a:t>CIRA signs the .CA domain with DNSSEC</a:t>
            </a:r>
          </a:p>
          <a:p>
            <a:pPr lvl="1"/>
            <a:r>
              <a:rPr lang="en-CA" dirty="0" smtClean="0"/>
              <a:t>CIRA is primary for the external DNS view of the .CA domain</a:t>
            </a:r>
          </a:p>
          <a:p>
            <a:pPr lvl="1"/>
            <a:r>
              <a:rPr lang="en-CA" dirty="0" smtClean="0"/>
              <a:t>CIRA provides secondary DNS to the .CA domain</a:t>
            </a:r>
            <a:endParaRPr lang="en-CA" dirty="0"/>
          </a:p>
          <a:p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772107"/>
            <a:ext cx="920576" cy="920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792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382" y="4750318"/>
            <a:ext cx="951412" cy="964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174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05381" y="4797152"/>
            <a:ext cx="920958" cy="1466806"/>
            <a:chOff x="6529293" y="4696757"/>
            <a:chExt cx="920958" cy="1466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3928" y="5667638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EXTERNAL</a:t>
            </a:r>
          </a:p>
          <a:p>
            <a:pPr algn="ctr"/>
            <a:r>
              <a:rPr lang="en-CA" dirty="0" smtClean="0"/>
              <a:t>(Internet)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6565" y="5661248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.CA</a:t>
            </a:r>
          </a:p>
          <a:p>
            <a:pPr algn="ctr"/>
            <a:r>
              <a:rPr lang="en-CA" dirty="0" smtClean="0"/>
              <a:t>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4 NEED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Home Gateway provisioning</a:t>
            </a:r>
          </a:p>
          <a:p>
            <a:pPr lvl="1"/>
            <a:r>
              <a:rPr lang="en-CA" dirty="0" smtClean="0"/>
              <a:t>Establish secure connection to Home Gateway</a:t>
            </a:r>
          </a:p>
          <a:p>
            <a:pPr lvl="1"/>
            <a:r>
              <a:rPr lang="en-CA" dirty="0" smtClean="0"/>
              <a:t>Securely send private DNSSEC key to Home Gateway, setup internal DNS and DNSSEC</a:t>
            </a:r>
          </a:p>
          <a:p>
            <a:pPr lvl="1"/>
            <a:r>
              <a:rPr lang="en-CA" dirty="0" smtClean="0"/>
              <a:t>Configure Home </a:t>
            </a:r>
            <a:r>
              <a:rPr lang="en-CA" dirty="0"/>
              <a:t>G</a:t>
            </a:r>
            <a:r>
              <a:rPr lang="en-CA" dirty="0" smtClean="0"/>
              <a:t>ateway for DNS integration with registry (à la dynamic DNS) for external services</a:t>
            </a:r>
          </a:p>
          <a:p>
            <a:pPr lvl="1"/>
            <a:endParaRPr lang="en-CA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828890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22523" y="4352859"/>
            <a:ext cx="920958" cy="1466806"/>
            <a:chOff x="6529293" y="4696757"/>
            <a:chExt cx="920958" cy="1466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9524" y="4435882"/>
            <a:ext cx="1152480" cy="1612226"/>
            <a:chOff x="317516" y="4193038"/>
            <a:chExt cx="1152480" cy="161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6" y="4193038"/>
              <a:ext cx="951412" cy="96415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3528" y="5158933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EXTERNAL</a:t>
              </a:r>
            </a:p>
            <a:p>
              <a:pPr algn="ctr"/>
              <a:r>
                <a:rPr lang="en-CA" dirty="0" smtClean="0"/>
                <a:t>(Internet)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920" y="4701542"/>
            <a:ext cx="1290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ym typeface="Wingdings" panose="05000000000000000000" pitchFamily="2" charset="2"/>
              </a:rPr>
              <a:t>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4293096"/>
            <a:ext cx="1186808" cy="11789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8976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10610" y="4391924"/>
            <a:ext cx="1753878" cy="1635659"/>
            <a:chOff x="7066594" y="4385629"/>
            <a:chExt cx="1753878" cy="16356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430" y="4385629"/>
              <a:ext cx="951412" cy="964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66594" y="5374957"/>
              <a:ext cx="1753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INTERNAL</a:t>
              </a:r>
            </a:p>
            <a:p>
              <a:pPr algn="ctr"/>
              <a:r>
                <a:rPr lang="en-CA" dirty="0" smtClean="0"/>
                <a:t>(Home Network)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61" y="4941248"/>
              <a:ext cx="434930" cy="432049"/>
            </a:xfrm>
            <a:prstGeom prst="rect">
              <a:avLst/>
            </a:prstGeom>
          </p:spPr>
        </p:pic>
      </p:grpSp>
      <p:sp>
        <p:nvSpPr>
          <p:cNvPr id="23" name="Freeform 22"/>
          <p:cNvSpPr/>
          <p:nvPr/>
        </p:nvSpPr>
        <p:spPr>
          <a:xfrm>
            <a:off x="1444935" y="5544052"/>
            <a:ext cx="6104708" cy="745377"/>
          </a:xfrm>
          <a:custGeom>
            <a:avLst/>
            <a:gdLst>
              <a:gd name="connsiteX0" fmla="*/ 0 w 6104708"/>
              <a:gd name="connsiteY0" fmla="*/ 269966 h 745377"/>
              <a:gd name="connsiteX1" fmla="*/ 3204754 w 6104708"/>
              <a:gd name="connsiteY1" fmla="*/ 740228 h 745377"/>
              <a:gd name="connsiteX2" fmla="*/ 6104708 w 6104708"/>
              <a:gd name="connsiteY2" fmla="*/ 0 h 74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4708" h="745377">
                <a:moveTo>
                  <a:pt x="0" y="269966"/>
                </a:moveTo>
                <a:cubicBezTo>
                  <a:pt x="1093651" y="527594"/>
                  <a:pt x="2187303" y="785222"/>
                  <a:pt x="3204754" y="740228"/>
                </a:cubicBezTo>
                <a:cubicBezTo>
                  <a:pt x="4222205" y="695234"/>
                  <a:pt x="5621382" y="233680"/>
                  <a:pt x="6104708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Dynamic DNS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Setup secure home network infrastructure</a:t>
            </a:r>
          </a:p>
          <a:p>
            <a:pPr lvl="1"/>
            <a:r>
              <a:rPr lang="en-CA" dirty="0" smtClean="0"/>
              <a:t>Using your trusted mobile &amp; the app, “TAP” the Home </a:t>
            </a:r>
            <a:r>
              <a:rPr lang="en-CA" dirty="0"/>
              <a:t>G</a:t>
            </a:r>
            <a:r>
              <a:rPr lang="en-CA" dirty="0" smtClean="0"/>
              <a:t>ateway to:</a:t>
            </a:r>
          </a:p>
          <a:p>
            <a:pPr lvl="2"/>
            <a:r>
              <a:rPr lang="en-CA" dirty="0" smtClean="0"/>
              <a:t>Learn the WIFI password</a:t>
            </a:r>
          </a:p>
          <a:p>
            <a:pPr lvl="2"/>
            <a:r>
              <a:rPr lang="en-CA" dirty="0" smtClean="0"/>
              <a:t>Get the IPSec password and keys to VPN in your home network</a:t>
            </a:r>
          </a:p>
          <a:p>
            <a:pPr lvl="1"/>
            <a:r>
              <a:rPr lang="en-CA" dirty="0" smtClean="0"/>
              <a:t>Use your mobile and “TAP” all your </a:t>
            </a:r>
            <a:r>
              <a:rPr lang="en-CA" dirty="0" err="1" smtClean="0"/>
              <a:t>IoT</a:t>
            </a:r>
            <a:r>
              <a:rPr lang="en-CA" dirty="0" smtClean="0"/>
              <a:t> devices to add on your home WIFI network, easy </a:t>
            </a:r>
            <a:r>
              <a:rPr lang="en-CA" dirty="0" err="1" smtClean="0"/>
              <a:t>peasy</a:t>
            </a:r>
            <a:r>
              <a:rPr lang="en-CA" dirty="0" smtClean="0"/>
              <a:t>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5514891"/>
            <a:ext cx="647502" cy="6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84" y="5013176"/>
            <a:ext cx="732775" cy="72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600" y="5514891"/>
            <a:ext cx="647502" cy="64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538" y="5013176"/>
            <a:ext cx="859008" cy="853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9" y="5514891"/>
            <a:ext cx="647502" cy="647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0" y="5514891"/>
            <a:ext cx="647502" cy="6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2080" y="5013176"/>
            <a:ext cx="577672" cy="675275"/>
            <a:chOff x="5233647" y="4987735"/>
            <a:chExt cx="920576" cy="1113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592" y="5181309"/>
            <a:ext cx="633391" cy="4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Today’s Home Network &amp; </a:t>
            </a:r>
            <a:r>
              <a:rPr lang="en-CA" dirty="0" err="1" smtClean="0"/>
              <a:t>IoT</a:t>
            </a:r>
            <a:r>
              <a:rPr lang="en-CA" dirty="0" smtClean="0"/>
              <a:t> implementation are disparate,</a:t>
            </a:r>
            <a:br>
              <a:rPr lang="en-CA" dirty="0" smtClean="0"/>
            </a:br>
            <a:r>
              <a:rPr lang="en-CA" dirty="0" smtClean="0">
                <a:solidFill>
                  <a:schemeClr val="tx1"/>
                </a:solidFill>
              </a:rPr>
              <a:t>kind of scary </a:t>
            </a:r>
            <a:r>
              <a:rPr lang="en-CA" dirty="0" smtClean="0"/>
              <a:t>&amp; need structure!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311701" y="1801778"/>
            <a:ext cx="65366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2578" y="1484784"/>
            <a:ext cx="6121958" cy="20156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</a:t>
            </a:r>
            <a:r>
              <a:rPr lang="en-CA" dirty="0" smtClean="0"/>
              <a:t>BACKEND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2780928"/>
            <a:ext cx="796795" cy="791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293" y="2202382"/>
            <a:ext cx="239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 smtClean="0">
                <a:latin typeface="Verdana" charset="0"/>
                <a:ea typeface="Verdana" charset="0"/>
                <a:cs typeface="Verdana" charset="0"/>
              </a:rPr>
              <a:t>OpenWrt</a:t>
            </a:r>
            <a:endParaRPr lang="en-CA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CA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1052736"/>
            <a:ext cx="6480720" cy="2664296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Internet Home Network Trust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59732" y="1484784"/>
            <a:ext cx="4239576" cy="764981"/>
            <a:chOff x="-127228" y="4838077"/>
            <a:chExt cx="6534598" cy="11956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918" y="4982195"/>
              <a:ext cx="914479" cy="914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412" y="4979146"/>
              <a:ext cx="914479" cy="9144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28" y="4960284"/>
              <a:ext cx="914479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54" y="5030649"/>
              <a:ext cx="920576" cy="92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891" y="5113136"/>
              <a:ext cx="914479" cy="92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9830" y="4976098"/>
              <a:ext cx="920576" cy="92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439" y="5188555"/>
              <a:ext cx="827865" cy="6047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8924" y="4960284"/>
              <a:ext cx="920576" cy="9205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205381" y="4838077"/>
              <a:ext cx="419020" cy="2750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829982" y="4888436"/>
              <a:ext cx="419021" cy="275059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010110" y="4658052"/>
            <a:ext cx="5123779" cy="1698298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Home Network Registry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227" y="2713729"/>
            <a:ext cx="454244" cy="4512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048" y="2298938"/>
            <a:ext cx="178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Internal DNS/DNSSEC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External IPSEC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D-Zone firewall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20" y="3684533"/>
            <a:ext cx="1046421" cy="1046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306" y="2466480"/>
            <a:ext cx="670600" cy="67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42972" y="3183867"/>
            <a:ext cx="117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 err="1" smtClean="0">
                <a:latin typeface="Verdana" charset="0"/>
                <a:ea typeface="Verdana" charset="0"/>
                <a:cs typeface="Verdana" charset="0"/>
              </a:rPr>
              <a:t>myhome.ca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47" y="5379145"/>
            <a:ext cx="577490" cy="5736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559" y="5379145"/>
            <a:ext cx="596785" cy="596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012" y="5425150"/>
            <a:ext cx="517204" cy="524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99288" y="48691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Provisioning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4869160"/>
            <a:ext cx="133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27784" y="4725144"/>
            <a:ext cx="13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Primary DNS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8" cstate="screen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0" y="5576199"/>
            <a:ext cx="375568" cy="3730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89" y="1591240"/>
            <a:ext cx="655047" cy="65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" y="3913245"/>
            <a:ext cx="597260" cy="5889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79866" y="550720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IPv6 ONLY</a:t>
            </a:r>
          </a:p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  <a:sym typeface="Wingdings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4" y="3738657"/>
            <a:ext cx="920576" cy="9144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17225" y="4366845"/>
            <a:ext cx="1818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IoT</a:t>
            </a:r>
            <a:r>
              <a:rPr lang="en-CA" b="1" dirty="0" smtClean="0"/>
              <a:t> Cloud</a:t>
            </a:r>
          </a:p>
          <a:p>
            <a:pPr algn="ctr"/>
            <a:r>
              <a:rPr lang="en-CA" b="1" dirty="0" smtClean="0"/>
              <a:t>Services</a:t>
            </a:r>
          </a:p>
          <a:p>
            <a:pPr algn="ctr"/>
            <a:r>
              <a:rPr lang="en-CA" b="1" dirty="0" smtClean="0"/>
              <a:t>(D-Zone Firewall)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496" y="4477208"/>
            <a:ext cx="15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/>
              <a:t>Remote Home Network Access</a:t>
            </a:r>
          </a:p>
          <a:p>
            <a:pPr algn="ctr"/>
            <a:r>
              <a:rPr lang="en-CA" sz="1400" b="1" dirty="0"/>
              <a:t>(</a:t>
            </a:r>
            <a:r>
              <a:rPr lang="en-CA" sz="1400" b="1" dirty="0" smtClean="0"/>
              <a:t>VPN</a:t>
            </a:r>
            <a:r>
              <a:rPr lang="en-CA" sz="1400" b="1" dirty="0"/>
              <a:t> </a:t>
            </a:r>
            <a:r>
              <a:rPr lang="en-CA" sz="1400" b="1" dirty="0" err="1" smtClean="0"/>
              <a:t>IPSec</a:t>
            </a:r>
            <a:r>
              <a:rPr lang="en-CA" sz="1400" b="1" dirty="0" smtClean="0"/>
              <a:t>)</a:t>
            </a:r>
          </a:p>
        </p:txBody>
      </p:sp>
      <p:cxnSp>
        <p:nvCxnSpPr>
          <p:cNvPr id="53" name="Straight Connector 52"/>
          <p:cNvCxnSpPr>
            <a:stCxn id="45" idx="3"/>
            <a:endCxn id="25" idx="1"/>
          </p:cNvCxnSpPr>
          <p:nvPr/>
        </p:nvCxnSpPr>
        <p:spPr>
          <a:xfrm>
            <a:off x="1187624" y="4207743"/>
            <a:ext cx="283679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3"/>
            <a:endCxn id="49" idx="1"/>
          </p:cNvCxnSpPr>
          <p:nvPr/>
        </p:nvCxnSpPr>
        <p:spPr>
          <a:xfrm flipV="1">
            <a:off x="5070841" y="4195897"/>
            <a:ext cx="2695383" cy="118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60457" y="2947010"/>
            <a:ext cx="949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Wifi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MiFi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Zigbee</a:t>
            </a:r>
            <a:endParaRPr lang="en-US" sz="10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NFC RFID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8144" y="3109247"/>
            <a:ext cx="377410" cy="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this point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home gateway fully provisioned with a .CA domain name, with both internal and external domain name resolution, signed with DNSSEC.</a:t>
            </a:r>
          </a:p>
          <a:p>
            <a:pPr lvl="1"/>
            <a:r>
              <a:rPr lang="en-US" dirty="0" smtClean="0"/>
              <a:t>WIFI and other networks securely provisioned and setup</a:t>
            </a:r>
          </a:p>
          <a:p>
            <a:r>
              <a:rPr lang="en-US" dirty="0" smtClean="0"/>
              <a:t>Now we’re ready to provision the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48" y="4404613"/>
            <a:ext cx="796795" cy="79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956" y="5628749"/>
            <a:ext cx="572559" cy="5725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7" idx="0"/>
          </p:cNvCxnSpPr>
          <p:nvPr/>
        </p:nvCxnSpPr>
        <p:spPr>
          <a:xfrm flipH="1">
            <a:off x="4462236" y="5124693"/>
            <a:ext cx="21298" cy="50405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2040" y="4149080"/>
            <a:ext cx="345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domain fully operational</a:t>
            </a:r>
          </a:p>
          <a:p>
            <a:r>
              <a:rPr lang="en-US" dirty="0" smtClean="0"/>
              <a:t>Secured internally by DNSSEC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548" y="53732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domain to allow exposing internal services and make them available externally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564" y="42570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ridge.la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</a:p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printer.la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 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  <a:endParaRPr lang="en-US" sz="1200" dirty="0">
              <a:solidFill>
                <a:srgbClr val="008000"/>
              </a:solidFill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2020" y="573964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vpn.la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External IP</a:t>
            </a:r>
          </a:p>
          <a:p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7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337212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5085184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401108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717032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969060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cap="none" dirty="0" err="1" smtClean="0"/>
              <a:t>IoT</a:t>
            </a:r>
            <a:r>
              <a:rPr lang="en-US" dirty="0" smtClean="0"/>
              <a:t> security?</a:t>
            </a:r>
            <a:br>
              <a:rPr lang="en-US" dirty="0" smtClean="0"/>
            </a:br>
            <a:r>
              <a:rPr lang="en-US" dirty="0" smtClean="0"/>
              <a:t>What about the home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device</a:t>
            </a:r>
          </a:p>
          <a:p>
            <a:r>
              <a:rPr lang="en-US" dirty="0" smtClean="0"/>
              <a:t>Rule 1: Place behind firewall</a:t>
            </a:r>
          </a:p>
          <a:p>
            <a:r>
              <a:rPr lang="en-US" dirty="0" smtClean="0"/>
              <a:t>Rule 2: Segment network by </a:t>
            </a:r>
            <a:r>
              <a:rPr lang="en-US" dirty="0" err="1" smtClean="0"/>
              <a:t>IoT</a:t>
            </a:r>
            <a:r>
              <a:rPr lang="en-US" dirty="0" smtClean="0"/>
              <a:t> type (NAC)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4005064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401108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681" y="5072253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717032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388177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4028137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5072253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753036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362467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4185084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689140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96" y="4676209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753036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753036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753036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625" y="5072253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4005064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689140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5013176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689140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825044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509120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5219908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841268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877272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882332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887392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949280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2843808" y="5805264"/>
            <a:ext cx="1044116" cy="576064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792333"/>
            <a:ext cx="597260" cy="588995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409220"/>
            <a:ext cx="9055" cy="38311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295636" y="5903984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1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Access control (NAC) &amp;</a:t>
            </a:r>
            <a:br>
              <a:rPr lang="en-US" dirty="0" smtClean="0"/>
            </a:br>
            <a:r>
              <a:rPr lang="en-US" dirty="0" smtClean="0"/>
              <a:t>default security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Something like ; </a:t>
            </a:r>
            <a:r>
              <a:rPr lang="en-US" dirty="0" err="1"/>
              <a:t>packetfence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openwrt</a:t>
            </a:r>
            <a:endParaRPr lang="en-US" dirty="0" smtClean="0"/>
          </a:p>
          <a:p>
            <a:r>
              <a:rPr lang="en-US" dirty="0" smtClean="0"/>
              <a:t>Example of default zone security controls / policies</a:t>
            </a:r>
          </a:p>
          <a:p>
            <a:pPr lvl="1"/>
            <a:r>
              <a:rPr lang="en-US" dirty="0" smtClean="0"/>
              <a:t>Home Security -&gt; may have access to cloud</a:t>
            </a:r>
          </a:p>
          <a:p>
            <a:pPr lvl="2"/>
            <a:r>
              <a:rPr lang="en-US" dirty="0" smtClean="0"/>
              <a:t>Emergency services may have access</a:t>
            </a:r>
          </a:p>
          <a:p>
            <a:pPr lvl="1"/>
            <a:r>
              <a:rPr lang="en-US" dirty="0" smtClean="0"/>
              <a:t>Multimedia -&gt; no access to internet</a:t>
            </a:r>
          </a:p>
          <a:p>
            <a:pPr lvl="2"/>
            <a:r>
              <a:rPr lang="en-US" dirty="0" smtClean="0"/>
              <a:t>VPN may have access this zone</a:t>
            </a:r>
          </a:p>
          <a:p>
            <a:pPr lvl="1"/>
            <a:r>
              <a:rPr lang="en-US" dirty="0" smtClean="0"/>
              <a:t>Appliance -&gt; no access to internet</a:t>
            </a:r>
          </a:p>
          <a:p>
            <a:pPr lvl="2"/>
            <a:r>
              <a:rPr lang="en-US" dirty="0"/>
              <a:t>VPN may have </a:t>
            </a:r>
            <a:r>
              <a:rPr lang="en-US" dirty="0" smtClean="0"/>
              <a:t>access this zone</a:t>
            </a:r>
            <a:endParaRPr lang="en-US" dirty="0"/>
          </a:p>
          <a:p>
            <a:pPr lvl="1"/>
            <a:r>
              <a:rPr lang="en-US" dirty="0" smtClean="0"/>
              <a:t>Allow mydaughter.ca to access </a:t>
            </a:r>
          </a:p>
          <a:p>
            <a:pPr lvl="2"/>
            <a:r>
              <a:rPr lang="en-US" dirty="0" smtClean="0"/>
              <a:t>my Home Security and my Fridge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2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38" y="1801778"/>
            <a:ext cx="8621554" cy="4525963"/>
          </a:xfrm>
        </p:spPr>
        <p:txBody>
          <a:bodyPr/>
          <a:lstStyle/>
          <a:p>
            <a:r>
              <a:rPr lang="en-US" dirty="0" smtClean="0"/>
              <a:t>Once the </a:t>
            </a:r>
            <a:r>
              <a:rPr lang="en-US" dirty="0" err="1" smtClean="0"/>
              <a:t>IoT</a:t>
            </a:r>
            <a:r>
              <a:rPr lang="en-US" dirty="0" smtClean="0"/>
              <a:t> device has network access TAP to discover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 exposes via RFID (or similar) the services available</a:t>
            </a:r>
          </a:p>
          <a:p>
            <a:r>
              <a:rPr lang="en-US" dirty="0" smtClean="0"/>
              <a:t>Pick relevant </a:t>
            </a:r>
            <a:r>
              <a:rPr lang="en-US" dirty="0" err="1" smtClean="0"/>
              <a:t>IoT</a:t>
            </a:r>
            <a:r>
              <a:rPr lang="en-US" dirty="0" smtClean="0"/>
              <a:t> services category fro provisioning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let’s see how we provision </a:t>
            </a:r>
            <a:r>
              <a:rPr lang="en-US" cap="none" dirty="0" err="1" smtClean="0"/>
              <a:t>IoT</a:t>
            </a:r>
            <a:r>
              <a:rPr lang="en-US" cap="none" dirty="0" smtClean="0"/>
              <a:t> DEVICES IN HOME NETWORK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812360" y="4081756"/>
            <a:ext cx="1044116" cy="1152128"/>
            <a:chOff x="5233647" y="4987735"/>
            <a:chExt cx="920576" cy="111314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7" y="3937740"/>
            <a:ext cx="1186808" cy="1178948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>
            <a:off x="1662231" y="4801836"/>
            <a:ext cx="468052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765391" y="4801836"/>
            <a:ext cx="278970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065938" y="5940568"/>
            <a:ext cx="18265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Expose Services</a:t>
            </a:r>
          </a:p>
          <a:p>
            <a:pPr algn="ctr"/>
            <a:r>
              <a:rPr lang="en-US" sz="1600" dirty="0" smtClean="0"/>
              <a:t>JSON blob / RFID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32" y="3544747"/>
            <a:ext cx="1407042" cy="23494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76" y="3540942"/>
            <a:ext cx="1433978" cy="23944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45" y="3540942"/>
            <a:ext cx="1480666" cy="2394411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>
            <a:off x="5832140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3860982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6" y="5170058"/>
            <a:ext cx="722219" cy="23537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1" y="5496714"/>
            <a:ext cx="720443" cy="23680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1" y="5486839"/>
            <a:ext cx="722219" cy="2353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7" y="5816659"/>
            <a:ext cx="722221" cy="2373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7" y="5815279"/>
            <a:ext cx="726417" cy="23876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8" y="5169627"/>
            <a:ext cx="717410" cy="2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IoT</a:t>
            </a:r>
            <a:r>
              <a:rPr lang="en-US" dirty="0"/>
              <a:t> </a:t>
            </a:r>
            <a:r>
              <a:rPr lang="en-US" dirty="0" smtClean="0"/>
              <a:t>Service / action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Status: Up/down, on/off, ok/bad, status variable</a:t>
            </a:r>
          </a:p>
          <a:p>
            <a:r>
              <a:rPr lang="en-US" dirty="0" smtClean="0"/>
              <a:t>Audio/Video: Camera, video feed</a:t>
            </a:r>
          </a:p>
          <a:p>
            <a:r>
              <a:rPr lang="en-US" dirty="0" smtClean="0"/>
              <a:t>Media: Audio/Video media feed, TV, music</a:t>
            </a:r>
          </a:p>
          <a:p>
            <a:r>
              <a:rPr lang="en-US" dirty="0" smtClean="0"/>
              <a:t>Storage: Data</a:t>
            </a:r>
            <a:r>
              <a:rPr lang="en-US" dirty="0"/>
              <a:t> </a:t>
            </a:r>
            <a:r>
              <a:rPr lang="en-US" dirty="0" smtClean="0"/>
              <a:t>storage, NAS (pictures, files, data) </a:t>
            </a:r>
          </a:p>
          <a:p>
            <a:r>
              <a:rPr lang="en-US" dirty="0" smtClean="0"/>
              <a:t>Alerts: </a:t>
            </a:r>
            <a:r>
              <a:rPr lang="en-US" dirty="0"/>
              <a:t> Up/down, on/off, ok/bad</a:t>
            </a:r>
            <a:r>
              <a:rPr lang="en-US" dirty="0" smtClean="0"/>
              <a:t>, “Water detected”</a:t>
            </a:r>
          </a:p>
          <a:p>
            <a:r>
              <a:rPr lang="en-US" dirty="0" smtClean="0"/>
              <a:t>Control: Turn up</a:t>
            </a:r>
            <a:r>
              <a:rPr lang="en-US" dirty="0"/>
              <a:t>/down, on/off, </a:t>
            </a:r>
            <a:r>
              <a:rPr lang="en-US" dirty="0" smtClean="0"/>
              <a:t>change device value</a:t>
            </a:r>
          </a:p>
          <a:p>
            <a:r>
              <a:rPr lang="en-US" dirty="0" smtClean="0"/>
              <a:t>Cloud Service: </a:t>
            </a:r>
            <a:r>
              <a:rPr lang="en-US" dirty="0" err="1" smtClean="0"/>
              <a:t>IoT</a:t>
            </a:r>
            <a:r>
              <a:rPr lang="en-US" dirty="0" smtClean="0"/>
              <a:t> vendor, Google, MS,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VPN (VPN inside </a:t>
            </a:r>
            <a:r>
              <a:rPr lang="en-US" dirty="0" err="1" smtClean="0"/>
              <a:t>myhouse.ca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Remote house access</a:t>
            </a:r>
          </a:p>
          <a:p>
            <a:r>
              <a:rPr lang="en-US" dirty="0" smtClean="0"/>
              <a:t>Other Sensors/ Actuator functions?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1844824"/>
            <a:ext cx="1083726" cy="353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" y="2264718"/>
            <a:ext cx="1081059" cy="355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3508323"/>
            <a:ext cx="1083726" cy="353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2676746"/>
            <a:ext cx="1083726" cy="356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3090671"/>
            <a:ext cx="1090026" cy="3582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7" y="3919572"/>
            <a:ext cx="1076507" cy="3538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6" y="4339479"/>
            <a:ext cx="1076507" cy="3538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4759386"/>
            <a:ext cx="1086245" cy="3570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5171281"/>
            <a:ext cx="1086245" cy="3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4973105" y="3277319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Scenario: adding remote </a:t>
            </a:r>
            <a:r>
              <a:rPr lang="en-CA" dirty="0" err="1" smtClean="0"/>
              <a:t>vpn</a:t>
            </a:r>
            <a:r>
              <a:rPr lang="en-CA" dirty="0" smtClean="0"/>
              <a:t> access to trusted mobile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5775" y="2630748"/>
            <a:ext cx="1186808" cy="1178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50" y="3098800"/>
            <a:ext cx="1086245" cy="3570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93680" y="2672742"/>
            <a:ext cx="1380581" cy="2536099"/>
            <a:chOff x="6107743" y="3220269"/>
            <a:chExt cx="1620180" cy="29248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367" y="4029332"/>
              <a:ext cx="1086246" cy="35703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266" y="1571977"/>
            <a:ext cx="1010417" cy="1010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171" y="3314824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965635" y="2341351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77368" y="2338337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73105" y="3495688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82" y="3878649"/>
            <a:ext cx="672864" cy="6728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3613" y="4531169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mobile </a:t>
            </a:r>
          </a:p>
          <a:p>
            <a:r>
              <a:rPr lang="en-CA" dirty="0"/>
              <a:t> </a:t>
            </a:r>
            <a:r>
              <a:rPr lang="en-CA" dirty="0" smtClean="0"/>
              <a:t>    Discover services</a:t>
            </a:r>
          </a:p>
          <a:p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158282" y="3320988"/>
            <a:ext cx="279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(2) Grant permission and credentials to mobile for remote home access</a:t>
            </a:r>
            <a:endParaRPr lang="en-CA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975429" y="3529062"/>
            <a:ext cx="418251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3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network security is compromised?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Get the </a:t>
            </a:r>
            <a:r>
              <a:rPr lang="en-CA" dirty="0" err="1" smtClean="0"/>
              <a:t>ccTLD</a:t>
            </a:r>
            <a:r>
              <a:rPr lang="en-CA" dirty="0" smtClean="0"/>
              <a:t> to perform an emergency DNSSEC key roll over, externally and on the home gateway</a:t>
            </a:r>
          </a:p>
          <a:p>
            <a:r>
              <a:rPr lang="en-CA" dirty="0" smtClean="0"/>
              <a:t>Will have new keys on home gateway</a:t>
            </a:r>
          </a:p>
          <a:p>
            <a:r>
              <a:rPr lang="en-CA" dirty="0" smtClean="0"/>
              <a:t>This will make all VPN keys &amp; certificate invalid</a:t>
            </a:r>
          </a:p>
          <a:p>
            <a:r>
              <a:rPr lang="en-CA" dirty="0" smtClean="0"/>
              <a:t>A roll over will force the generation of new keys.</a:t>
            </a:r>
          </a:p>
          <a:p>
            <a:pPr lvl="1"/>
            <a:r>
              <a:rPr lang="en-CA" dirty="0"/>
              <a:t>Trusted “management” home gateway </a:t>
            </a:r>
            <a:r>
              <a:rPr lang="en-CA" dirty="0" smtClean="0"/>
              <a:t>mobile access </a:t>
            </a:r>
            <a:r>
              <a:rPr lang="en-CA" dirty="0"/>
              <a:t>must be </a:t>
            </a:r>
            <a:r>
              <a:rPr lang="en-CA" dirty="0" smtClean="0"/>
              <a:t>re-established using an out </a:t>
            </a:r>
            <a:r>
              <a:rPr lang="en-CA" dirty="0" smtClean="0"/>
              <a:t>of band </a:t>
            </a:r>
            <a:r>
              <a:rPr lang="en-CA" dirty="0" smtClean="0"/>
              <a:t>token</a:t>
            </a:r>
            <a:endParaRPr lang="en-CA" dirty="0"/>
          </a:p>
          <a:p>
            <a:pPr lvl="1"/>
            <a:r>
              <a:rPr lang="en-CA" dirty="0" smtClean="0"/>
              <a:t>Remote home access trust must be re-established</a:t>
            </a:r>
          </a:p>
          <a:p>
            <a:pPr lvl="1"/>
            <a:r>
              <a:rPr lang="en-CA" dirty="0" smtClean="0"/>
              <a:t>Local network </a:t>
            </a:r>
            <a:r>
              <a:rPr lang="en-CA" dirty="0" smtClean="0"/>
              <a:t>access controls should remain the same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52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Scenario: Adding your Car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303" y="2213922"/>
            <a:ext cx="1186808" cy="11789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00642" y="3521193"/>
            <a:ext cx="1380581" cy="2536099"/>
            <a:chOff x="6107743" y="3220269"/>
            <a:chExt cx="1620180" cy="2924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708" y="4816385"/>
              <a:ext cx="1083726" cy="3531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790" y="4401155"/>
              <a:ext cx="1083726" cy="3531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687" y="3944403"/>
              <a:ext cx="1076507" cy="3538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816" y="5248513"/>
              <a:ext cx="1086245" cy="35703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681" y="2484205"/>
            <a:ext cx="1238422" cy="892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794" y="1155151"/>
            <a:ext cx="1010417" cy="1010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2699" y="2897998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251163" y="1924525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48064" y="4288450"/>
            <a:ext cx="409502" cy="0"/>
          </a:xfrm>
          <a:prstGeom prst="straightConnector1">
            <a:avLst/>
          </a:prstGeom>
          <a:ln w="38100">
            <a:solidFill>
              <a:srgbClr val="F05023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962896" y="1921511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258633" y="3078862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7" y="4059318"/>
            <a:ext cx="672864" cy="6728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59" y="3449003"/>
            <a:ext cx="647502" cy="6475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4168" y="4761148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car </a:t>
            </a:r>
          </a:p>
          <a:p>
            <a:r>
              <a:rPr lang="en-CA" dirty="0" smtClean="0"/>
              <a:t>Discover services</a:t>
            </a:r>
          </a:p>
          <a:p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5635156" y="410378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Control car 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35156" y="5220632"/>
            <a:ext cx="343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Grant permission and credentials to car </a:t>
            </a:r>
            <a:r>
              <a:rPr lang="en-CA" dirty="0"/>
              <a:t>mobile for remote home access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148064" y="4665076"/>
            <a:ext cx="409502" cy="0"/>
          </a:xfrm>
          <a:prstGeom prst="straightConnector1">
            <a:avLst/>
          </a:prstGeom>
          <a:ln w="38100">
            <a:solidFill>
              <a:srgbClr val="DD1A32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48064" y="5041702"/>
            <a:ext cx="409502" cy="0"/>
          </a:xfrm>
          <a:prstGeom prst="straightConnector1">
            <a:avLst/>
          </a:prstGeom>
          <a:ln w="38100">
            <a:solidFill>
              <a:srgbClr val="682D8E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48064" y="5418328"/>
            <a:ext cx="409502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35156" y="4473116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alerts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5156" y="486916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status/location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875881" y="4455888"/>
            <a:ext cx="161599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281541" y="2855937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6" y="2675917"/>
            <a:ext cx="1086245" cy="35703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35156" y="3736205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(2) Assign roles</a:t>
            </a:r>
          </a:p>
        </p:txBody>
      </p:sp>
    </p:spTree>
    <p:extLst>
      <p:ext uri="{BB962C8B-B14F-4D97-AF65-F5344CB8AC3E}">
        <p14:creationId xmlns:p14="http://schemas.microsoft.com/office/powerpoint/2010/main" val="1634113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dirty="0" smtClean="0"/>
              <a:t>Scenario</a:t>
            </a:r>
            <a:r>
              <a:rPr lang="en-CA" dirty="0" smtClean="0"/>
              <a:t>: Adding a smart TV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77590"/>
            <a:ext cx="4000830" cy="3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5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of the future must be safe</a:t>
            </a:r>
            <a:r>
              <a:rPr lang="en-CA" dirty="0"/>
              <a:t>,</a:t>
            </a:r>
            <a:r>
              <a:rPr lang="en-CA" dirty="0" smtClean="0"/>
              <a:t> secure and </a:t>
            </a:r>
            <a:r>
              <a:rPr lang="en-CA" dirty="0" smtClean="0">
                <a:solidFill>
                  <a:srgbClr val="000000"/>
                </a:solidFill>
              </a:rPr>
              <a:t>simple </a:t>
            </a:r>
            <a:r>
              <a:rPr lang="en-CA" dirty="0" smtClean="0"/>
              <a:t>to use!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08819"/>
            <a:ext cx="6408712" cy="45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en-CA" dirty="0" smtClean="0"/>
              <a:t>ADD Scenarios FOR each </a:t>
            </a:r>
            <a:r>
              <a:rPr lang="en-CA" dirty="0" smtClean="0"/>
              <a:t>device </a:t>
            </a:r>
            <a:r>
              <a:rPr lang="en-CA" dirty="0" smtClean="0"/>
              <a:t>type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34" y="3505582"/>
            <a:ext cx="593304" cy="585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35" y="4115686"/>
            <a:ext cx="597260" cy="588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30" y="2854873"/>
            <a:ext cx="597260" cy="5889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1560" y="1801778"/>
            <a:ext cx="485800" cy="539810"/>
            <a:chOff x="8550696" y="5013426"/>
            <a:chExt cx="593304" cy="6431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24" y="2240868"/>
            <a:ext cx="655047" cy="650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17" y="5278153"/>
            <a:ext cx="597260" cy="5889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611" y="4767400"/>
            <a:ext cx="462992" cy="4629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91" y="5902383"/>
            <a:ext cx="537110" cy="3869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897" y="1778939"/>
            <a:ext cx="796795" cy="7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9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851" y="1124744"/>
            <a:ext cx="5925477" cy="42064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886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Want to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Going forward, it’s a journey!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Motivation</a:t>
            </a:r>
          </a:p>
          <a:p>
            <a:pPr lvl="1"/>
            <a:r>
              <a:rPr lang="en-CA" dirty="0" smtClean="0"/>
              <a:t>Ensure long term ccTLD relevance in the future of </a:t>
            </a:r>
            <a:r>
              <a:rPr lang="en-CA" dirty="0" err="1" smtClean="0"/>
              <a:t>IoT</a:t>
            </a:r>
            <a:endParaRPr lang="en-CA" dirty="0" smtClean="0"/>
          </a:p>
          <a:p>
            <a:pPr lvl="1"/>
            <a:r>
              <a:rPr lang="en-CA" dirty="0"/>
              <a:t>To create a secure </a:t>
            </a:r>
            <a:r>
              <a:rPr lang="en-CA" b="1" dirty="0"/>
              <a:t>&lt;internet home&gt; </a:t>
            </a:r>
            <a:r>
              <a:rPr lang="en-CA" dirty="0" err="1"/>
              <a:t>IoT</a:t>
            </a:r>
            <a:r>
              <a:rPr lang="en-CA" dirty="0"/>
              <a:t> environment</a:t>
            </a:r>
          </a:p>
          <a:p>
            <a:r>
              <a:rPr lang="en-CA" dirty="0" smtClean="0"/>
              <a:t>Proposing </a:t>
            </a:r>
            <a:r>
              <a:rPr lang="en-CA" dirty="0" smtClean="0"/>
              <a:t>ccTLD to develop a solution</a:t>
            </a:r>
          </a:p>
          <a:p>
            <a:pPr lvl="1"/>
            <a:r>
              <a:rPr lang="en-CA" dirty="0" smtClean="0"/>
              <a:t>To keep the home network safe and secure</a:t>
            </a:r>
          </a:p>
          <a:p>
            <a:pPr lvl="1"/>
            <a:r>
              <a:rPr lang="en-CA" dirty="0" smtClean="0"/>
              <a:t>To </a:t>
            </a:r>
            <a:r>
              <a:rPr lang="en-CA" dirty="0" smtClean="0"/>
              <a:t>leverage DNSSEC as an innovation platform to create a hub for “home trust” </a:t>
            </a:r>
          </a:p>
          <a:p>
            <a:pPr lvl="1"/>
            <a:r>
              <a:rPr lang="en-CA" dirty="0" smtClean="0"/>
              <a:t>That leverages the ccTLD registry expertise</a:t>
            </a:r>
          </a:p>
          <a:p>
            <a:pPr lvl="1"/>
            <a:r>
              <a:rPr lang="en-CA" dirty="0" smtClean="0"/>
              <a:t>To enhance </a:t>
            </a:r>
            <a:r>
              <a:rPr lang="en-CA" dirty="0" err="1" smtClean="0"/>
              <a:t>OpenWRT</a:t>
            </a:r>
            <a:r>
              <a:rPr lang="en-CA" dirty="0" smtClean="0"/>
              <a:t> with this functionality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2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Steps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Develop a Proof of Concept and </a:t>
            </a:r>
            <a:r>
              <a:rPr lang="en-CA" dirty="0" smtClean="0"/>
              <a:t>prototype</a:t>
            </a:r>
          </a:p>
          <a:p>
            <a:pPr lvl="1"/>
            <a:r>
              <a:rPr lang="en-CA" dirty="0" smtClean="0"/>
              <a:t>Using </a:t>
            </a:r>
            <a:r>
              <a:rPr lang="en-CA" dirty="0"/>
              <a:t>.CZ Omnia </a:t>
            </a:r>
            <a:r>
              <a:rPr lang="en-US" dirty="0" smtClean="0"/>
              <a:t>Home Gateway (</a:t>
            </a:r>
            <a:r>
              <a:rPr lang="en-US" dirty="0" err="1" smtClean="0"/>
              <a:t>openWRT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Home Gateway App (Android/iPhone)</a:t>
            </a:r>
          </a:p>
          <a:p>
            <a:pPr lvl="1"/>
            <a:r>
              <a:rPr lang="en-US" dirty="0" smtClean="0"/>
              <a:t>Develop some </a:t>
            </a:r>
            <a:r>
              <a:rPr lang="en-US" dirty="0" err="1" smtClean="0"/>
              <a:t>IoT</a:t>
            </a:r>
            <a:r>
              <a:rPr lang="en-US" dirty="0" smtClean="0"/>
              <a:t> discoverable devices (RFID)</a:t>
            </a:r>
            <a:endParaRPr lang="en-CA" dirty="0" smtClean="0"/>
          </a:p>
          <a:p>
            <a:r>
              <a:rPr lang="en-CA" dirty="0" smtClean="0"/>
              <a:t>Use </a:t>
            </a:r>
            <a:r>
              <a:rPr lang="en-CA" dirty="0"/>
              <a:t>public </a:t>
            </a:r>
            <a:r>
              <a:rPr lang="en-CA" dirty="0" smtClean="0"/>
              <a:t>GitHub </a:t>
            </a:r>
            <a:r>
              <a:rPr lang="en-CA" dirty="0" smtClean="0"/>
              <a:t>to document the functional </a:t>
            </a:r>
            <a:r>
              <a:rPr lang="en-CA" dirty="0" smtClean="0"/>
              <a:t>specification </a:t>
            </a:r>
            <a:r>
              <a:rPr lang="en-CA" dirty="0"/>
              <a:t>and </a:t>
            </a:r>
            <a:r>
              <a:rPr lang="en-CA" dirty="0" smtClean="0"/>
              <a:t>repo for prototype </a:t>
            </a:r>
            <a:r>
              <a:rPr lang="en-CA" dirty="0"/>
              <a:t>software</a:t>
            </a:r>
            <a:endParaRPr lang="en-US" dirty="0"/>
          </a:p>
          <a:p>
            <a:pPr lvl="1"/>
            <a:r>
              <a:rPr lang="en-US" dirty="0" smtClean="0"/>
              <a:t>Functional specification</a:t>
            </a:r>
          </a:p>
          <a:p>
            <a:pPr lvl="1"/>
            <a:r>
              <a:rPr lang="en-US" dirty="0" smtClean="0"/>
              <a:t>Software repository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801778"/>
            <a:ext cx="8424936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>The new &lt;Internet Home</a:t>
            </a:r>
            <a:r>
              <a:rPr lang="en-CA" sz="3600" dirty="0" smtClean="0">
                <a:solidFill>
                  <a:srgbClr val="C0091E"/>
                </a:solidFill>
              </a:rPr>
              <a:t>&gt;</a:t>
            </a:r>
          </a:p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endParaRPr lang="en-CA" sz="3600" dirty="0">
              <a:solidFill>
                <a:srgbClr val="C0091E"/>
              </a:solidFill>
            </a:endParaRPr>
          </a:p>
          <a:p>
            <a:pPr marL="0" indent="0" algn="ctr">
              <a:buNone/>
            </a:pPr>
            <a:r>
              <a:rPr lang="en-CA" sz="2400" b="1" dirty="0">
                <a:solidFill>
                  <a:srgbClr val="C0091E"/>
                </a:solidFill>
                <a:hlinkClick r:id="rId2"/>
              </a:rPr>
              <a:t>https://github.com/CIRALabs/Home-Network-Registry-Gateway</a:t>
            </a:r>
            <a:r>
              <a:rPr lang="en-CA" sz="2400" b="1" dirty="0">
                <a:solidFill>
                  <a:srgbClr val="C0091E"/>
                </a:solidFill>
              </a:rPr>
              <a:t> </a:t>
            </a:r>
            <a:endParaRPr lang="en-US" sz="2400" b="1" dirty="0">
              <a:solidFill>
                <a:srgbClr val="C0091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8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must be reachable from the internet  </a:t>
            </a:r>
            <a:r>
              <a:rPr lang="en-CA" dirty="0" smtClean="0">
                <a:solidFill>
                  <a:srgbClr val="FF0000"/>
                </a:solidFill>
              </a:rPr>
              <a:t>seamlessly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rgbClr val="FF0000"/>
                </a:solidFill>
              </a:rPr>
              <a:t>securely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21354"/>
            <a:ext cx="6372708" cy="4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even your car WILL be </a:t>
            </a:r>
            <a:r>
              <a:rPr lang="en-CA" dirty="0" smtClean="0">
                <a:solidFill>
                  <a:srgbClr val="000000"/>
                </a:solidFill>
              </a:rPr>
              <a:t>connected </a:t>
            </a:r>
            <a:r>
              <a:rPr lang="en-CA" dirty="0" smtClean="0"/>
              <a:t>to your home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683402" y="5589240"/>
            <a:ext cx="776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because your home is bigger than your house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1781600"/>
            <a:ext cx="6444208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grows to include </a:t>
            </a:r>
            <a:r>
              <a:rPr lang="en-CA" dirty="0" smtClean="0">
                <a:solidFill>
                  <a:srgbClr val="3A3A3C"/>
                </a:solidFill>
              </a:rPr>
              <a:t>personal</a:t>
            </a:r>
            <a:r>
              <a:rPr lang="en-CA" dirty="0" smtClean="0"/>
              <a:t> and </a:t>
            </a:r>
            <a:r>
              <a:rPr lang="en-CA" dirty="0" smtClean="0">
                <a:solidFill>
                  <a:srgbClr val="000000"/>
                </a:solidFill>
              </a:rPr>
              <a:t>wearable</a:t>
            </a:r>
            <a:r>
              <a:rPr lang="en-CA" dirty="0"/>
              <a:t> </a:t>
            </a:r>
            <a:r>
              <a:rPr lang="en-CA" dirty="0" err="1" smtClean="0"/>
              <a:t>IoT</a:t>
            </a:r>
            <a:r>
              <a:rPr lang="en-CA" dirty="0" smtClean="0"/>
              <a:t>, inside and outside the home…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16" y="1801778"/>
            <a:ext cx="5358384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592" y="5805234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because </a:t>
            </a:r>
            <a:r>
              <a:rPr lang="en-CA" sz="2400" dirty="0" smtClean="0"/>
              <a:t>eventually they will be IPv6 enabled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10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Your home network security both internal and external must be protected using a </a:t>
            </a:r>
            <a:r>
              <a:rPr lang="en-CA" dirty="0" smtClean="0">
                <a:solidFill>
                  <a:srgbClr val="000000"/>
                </a:solidFill>
              </a:rPr>
              <a:t>common </a:t>
            </a:r>
            <a:r>
              <a:rPr lang="en-CA" dirty="0" smtClean="0"/>
              <a:t>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259632" y="2132856"/>
            <a:ext cx="6647336" cy="40508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1006624"/>
            <a:ext cx="487843" cy="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 I need to say more?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2823"/>
            <a:ext cx="6768752" cy="4512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7345" y="1292851"/>
            <a:ext cx="757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Public service announcement: We’re out of IPv4 </a:t>
            </a:r>
            <a:r>
              <a:rPr lang="en-CA" b="1" dirty="0" smtClean="0"/>
              <a:t>addresses !!!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0048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912" y="1497304"/>
            <a:ext cx="5358384" cy="3803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Seriously, what does this bring to the domain industry?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0" y="530120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 smtClean="0">
                <a:solidFill>
                  <a:srgbClr val="FF0000"/>
                </a:solidFill>
              </a:rPr>
              <a:t>A domain name per household!!!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516" y="1340768"/>
            <a:ext cx="1368152" cy="182420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331640" y="2060848"/>
            <a:ext cx="2448272" cy="827353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337" y="1174212"/>
            <a:ext cx="2210715" cy="12680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V="1">
            <a:off x="5364088" y="2262774"/>
            <a:ext cx="2088232" cy="625427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30" name="Picture 6" descr="Image result for cloud services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1"/>
          <a:stretch/>
        </p:blipFill>
        <p:spPr bwMode="auto">
          <a:xfrm>
            <a:off x="-144524" y="3284984"/>
            <a:ext cx="2569078" cy="1250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/>
        </p:nvCxnSpPr>
        <p:spPr>
          <a:xfrm flipV="1">
            <a:off x="1534344" y="3256996"/>
            <a:ext cx="2219824" cy="591987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647" y="3300418"/>
            <a:ext cx="1259730" cy="203110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364088" y="3354681"/>
            <a:ext cx="2563985" cy="829459"/>
          </a:xfrm>
          <a:prstGeom prst="line">
            <a:avLst/>
          </a:prstGeom>
          <a:ln>
            <a:solidFill>
              <a:srgbClr val="9E291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99892" y="3392996"/>
            <a:ext cx="205222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smtClean="0"/>
              <a:t>myhome.ca</a:t>
            </a:r>
          </a:p>
          <a:p>
            <a:pPr algn="ctr"/>
            <a:r>
              <a:rPr lang="en-CA" sz="2000" b="1" dirty="0" smtClean="0"/>
              <a:t>myhome.net.ca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8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itle of  the Presentation&amp;quot;&quot;/&gt;&lt;property id=&quot;20307&quot; value=&quot;446&quot;/&gt;&lt;/object&gt;&lt;object type=&quot;3&quot; unique_id=&quot;10004&quot;&gt;&lt;property id=&quot;20148&quot; value=&quot;5&quot;/&gt;&lt;property id=&quot;20300&quot; value=&quot;Slide 2 - &amp;quot;Past/Recent Canadian  Internet Architecture&amp;quot;&quot;/&gt;&lt;property id=&quot;20307&quot; value=&quot;442&quot;/&gt;&lt;/object&gt;&lt;object type=&quot;3&quot; unique_id=&quot;10005&quot;&gt;&lt;property id=&quot;20148&quot; value=&quot;5&quot;/&gt;&lt;property id=&quot;20300&quot; value=&quot;Slide 3&quot;/&gt;&lt;property id=&quot;20307&quot; value=&quot;443&quot;/&gt;&lt;/object&gt;&lt;object type=&quot;3&quot; unique_id=&quot;10006&quot;&gt;&lt;property id=&quot;20148&quot; value=&quot;5&quot;/&gt;&lt;property id=&quot;20300&quot; value=&quot;Slide 4 - &amp;quot;CA-IX : Canadian IXP Association&amp;quot;&quot;/&gt;&lt;property id=&quot;20307&quot; value=&quot;444&quot;/&gt;&lt;/object&gt;&lt;object type=&quot;3&quot; unique_id=&quot;10007&quot;&gt;&lt;property id=&quot;20148&quot; value=&quot;5&quot;/&gt;&lt;property id=&quot;20300&quot; value=&quot;Slide 5&quot;/&gt;&lt;property id=&quot;20307&quot; value=&quot;445&quot;/&gt;&lt;/object&gt;&lt;object type=&quot;3&quot; unique_id=&quot;10008&quot;&gt;&lt;property id=&quot;20148&quot; value=&quot;5&quot;/&gt;&lt;property id=&quot;20300&quot; value=&quot;Slide 6 - &amp;quot;IXPs and Traffic Routing&amp;quot;&quot;/&gt;&lt;property id=&quot;20307&quot; value=&quot;385&quot;/&gt;&lt;/object&gt;&lt;object type=&quot;3&quot; unique_id=&quot;10009&quot;&gt;&lt;property id=&quot;20148&quot; value=&quot;5&quot;/&gt;&lt;property id=&quot;20300&quot; value=&quot;Slide 7 - &amp;quot;IXPs and Traffic Routing improved&amp;quot;&quot;/&gt;&lt;property id=&quot;20307&quot; value=&quot;448&quot;/&gt;&lt;/object&gt;&lt;object type=&quot;3&quot; unique_id=&quot;10010&quot;&gt;&lt;property id=&quot;20148&quot; value=&quot;5&quot;/&gt;&lt;property id=&quot;20300&quot; value=&quot;Slide 8 - &amp;quot;GoC Internet Perimeter Architecture&amp;quot;&quot;/&gt;&lt;property id=&quot;20307&quot; value=&quot;436&quot;/&gt;&lt;/object&gt;&lt;object type=&quot;3&quot; unique_id=&quot;10011&quot;&gt;&lt;property id=&quot;20148&quot; value=&quot;5&quot;/&gt;&lt;property id=&quot;20300&quot; value=&quot;Slide 9 - &amp;quot;GoC Internet Perimeter DDoS Resiliency&amp;quot;&quot;/&gt;&lt;property id=&quot;20307&quot; value=&quot;437&quot;/&gt;&lt;/object&gt;&lt;object type=&quot;3&quot; unique_id=&quot;10012&quot;&gt;&lt;property id=&quot;20148&quot; value=&quot;5&quot;/&gt;&lt;property id=&quot;20300&quot; value=&quot;Slide 10 - &amp;quot;GoC Canadian Internet Architecture Vision&amp;quot;&quot;/&gt;&lt;property id=&quot;20307&quot; value=&quot;417&quot;/&gt;&lt;/object&gt;&lt;object type=&quot;3&quot; unique_id=&quot;10013&quot;&gt;&lt;property id=&quot;20148&quot; value=&quot;5&quot;/&gt;&lt;property id=&quot;20300&quot; value=&quot;Slide 11&quot;/&gt;&lt;property id=&quot;20307&quot; value=&quot;447&quot;/&gt;&lt;/object&gt;&lt;object type=&quot;3&quot; unique_id=&quot;10014&quot;&gt;&lt;property id=&quot;20148&quot; value=&quot;5&quot;/&gt;&lt;property id=&quot;20300&quot; value=&quot;Slide 12 - &amp;quot;Benefits&amp;quot;&quot;/&gt;&lt;property id=&quot;20307&quot; value=&quot;413&quot;/&gt;&lt;/object&gt;&lt;object type=&quot;3&quot; unique_id=&quot;10015&quot;&gt;&lt;property id=&quot;20148&quot; value=&quot;5&quot;/&gt;&lt;property id=&quot;20300&quot; value=&quot;Slide 13 - &amp;quot;Internet Makeup&amp;quot;&quot;/&gt;&lt;property id=&quot;20307&quot; value=&quot;451&quot;/&gt;&lt;/object&gt;&lt;object type=&quot;3&quot; unique_id=&quot;10016&quot;&gt;&lt;property id=&quot;20148&quot; value=&quot;5&quot;/&gt;&lt;property id=&quot;20300&quot; value=&quot;Slide 14 - &amp;quot;Internet Transit = $$$&amp;quot;&quot;/&gt;&lt;property id=&quot;20307&quot; value=&quot;375&quot;/&gt;&lt;/object&gt;&lt;object type=&quot;3&quot; unique_id=&quot;10017&quot;&gt;&lt;property id=&quot;20148&quot; value=&quot;5&quot;/&gt;&lt;property id=&quot;20300&quot; value=&quot;Slide 15 - &amp;quot;Enterprise Transit Typical Internet Perimeter Architecture &amp;quot;&quot;/&gt;&lt;property id=&quot;20307&quot; value=&quot;391&quot;/&gt;&lt;/object&gt;&lt;object type=&quot;3&quot; unique_id=&quot;10018&quot;&gt;&lt;property id=&quot;20148&quot; value=&quot;5&quot;/&gt;&lt;property id=&quot;20300&quot; value=&quot;Slide 16 - &amp;quot;Internet Peering&amp;quot;&quot;/&gt;&lt;property id=&quot;20307&quot; value=&quot;392&quot;/&gt;&lt;/object&gt;&lt;object type=&quot;3&quot; unique_id=&quot;10019&quot;&gt;&lt;property id=&quot;20148&quot; value=&quot;5&quot;/&gt;&lt;property id=&quot;20300&quot; value=&quot;Slide 17 - &amp;quot;Internet Peering&amp;quot;&quot;/&gt;&lt;property id=&quot;20307&quot; value=&quot;377&quot;/&gt;&lt;/object&gt;&lt;object type=&quot;3&quot; unique_id=&quot;10020&quot;&gt;&lt;property id=&quot;20148&quot; value=&quot;5&quot;/&gt;&lt;property id=&quot;20300&quot; value=&quot;Slide 18 - &amp;quot;Internet Exchange Point&amp;quot;&quot;/&gt;&lt;property id=&quot;20307&quot; value=&quot;310&quot;/&gt;&lt;/object&gt;&lt;object type=&quot;3&quot; unique_id=&quot;10021&quot;&gt;&lt;property id=&quot;20148&quot; value=&quot;5&quot;/&gt;&lt;property id=&quot;20300&quot; value=&quot;Slide 19 - &amp;quot;Internet Exchange Point – Canadian Vision&amp;quot;&quot;/&gt;&lt;property id=&quot;20307&quot; value=&quot;454&quot;/&gt;&lt;/object&gt;&lt;object type=&quot;3&quot; unique_id=&quot;10022&quot;&gt;&lt;property id=&quot;20148&quot; value=&quot;5&quot;/&gt;&lt;property id=&quot;20300&quot; value=&quot;Slide 20&quot;/&gt;&lt;property id=&quot;20307&quot; value=&quot;455&quot;/&gt;&lt;/object&gt;&lt;object type=&quot;3&quot; unique_id=&quot;10023&quot;&gt;&lt;property id=&quot;20148&quot; value=&quot;5&quot;/&gt;&lt;property id=&quot;20300&quot; value=&quot;Slide 21 - &amp;quot;IXP – Heart of the Internet&amp;quot;&quot;/&gt;&lt;property id=&quot;20307&quot; value=&quot;313&quot;/&gt;&lt;/object&gt;&lt;object type=&quot;3&quot; unique_id=&quot;10024&quot;&gt;&lt;property id=&quot;20148&quot; value=&quot;5&quot;/&gt;&lt;property id=&quot;20300&quot; value=&quot;Slide 22 - &amp;quot;Peer Traffic Exchange The IXP does not control traffic&amp;quot;&quot;/&gt;&lt;property id=&quot;20307&quot; value=&quot;312&quot;/&gt;&lt;/object&gt;&lt;object type=&quot;3&quot; unique_id=&quot;10025&quot;&gt;&lt;property id=&quot;20148&quot; value=&quot;5&quot;/&gt;&lt;property id=&quot;20300&quot; value=&quot;Slide 23 - &amp;quot;AS2669 SCNet Government of Canada &amp;quot;&quot;/&gt;&lt;property id=&quot;20307&quot; value=&quot;396&quot;/&gt;&lt;/object&gt;&lt;object type=&quot;3&quot; unique_id=&quot;10026&quot;&gt;&lt;property id=&quot;20148&quot; value=&quot;5&quot;/&gt;&lt;property id=&quot;20300&quot; value=&quot;Slide 24&quot;/&gt;&lt;property id=&quot;20307&quot; value=&quot;452&quot;/&gt;&lt;/object&gt;&lt;object type=&quot;3&quot; unique_id=&quot;10027&quot;&gt;&lt;property id=&quot;20148&quot; value=&quot;5&quot;/&gt;&lt;property id=&quot;20300&quot; value=&quot;Slide 25&quot;/&gt;&lt;property id=&quot;20307&quot; value=&quot;453&quot;/&gt;&lt;/object&gt;&lt;object type=&quot;3&quot; unique_id=&quot;10028&quot;&gt;&lt;property id=&quot;20148&quot; value=&quot;5&quot;/&gt;&lt;property id=&quot;20300&quot; value=&quot;Slide 26 - &amp;quot; Abstract Internet Exchange PointS&amp;quot;&quot;/&gt;&lt;property id=&quot;20307&quot; value=&quot;457&quot;/&gt;&lt;/object&gt;&lt;/object&gt;&lt;object type=&quot;8&quot; unique_id=&quot;1005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03C3AE9A86F44AC788C2882AD0E87" ma:contentTypeVersion="0" ma:contentTypeDescription="Create a new document." ma:contentTypeScope="" ma:versionID="845937d44adbe870bfb5c01d49afba53">
  <xsd:schema xmlns:xsd="http://www.w3.org/2001/XMLSchema" xmlns:xs="http://www.w3.org/2001/XMLSchema" xmlns:p="http://schemas.microsoft.com/office/2006/metadata/properties" xmlns:ns2="2631c8f5-919c-4e8a-9e80-e8b512324e70" targetNamespace="http://schemas.microsoft.com/office/2006/metadata/properties" ma:root="true" ma:fieldsID="994763ae444a3847481aa03f6ab79712" ns2:_="">
    <xsd:import namespace="2631c8f5-919c-4e8a-9e80-e8b512324e7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1c8f5-919c-4e8a-9e80-e8b512324e7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31c8f5-919c-4e8a-9e80-e8b512324e70">CIRA-108-222</_dlc_DocId>
    <_dlc_DocIdUrl xmlns="2631c8f5-919c-4e8a-9e80-e8b512324e70">
      <Url>http://ciranet/InternetComm/_layouts/DocIdRedir.aspx?ID=CIRA-108-222</Url>
      <Description>CIRA-108-222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38B197-8921-4140-9118-EB5E56040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31c8f5-919c-4e8a-9e80-e8b512324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148F28-1A7D-409B-8852-7CA5EDAB14D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E33D791-8F2B-4B6E-A51F-7B49F5D4F214}">
  <ds:schemaRefs>
    <ds:schemaRef ds:uri="http://purl.org/dc/dcmitype/"/>
    <ds:schemaRef ds:uri="2631c8f5-919c-4e8a-9e80-e8b512324e70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8AF389F9-E566-49CA-8A51-B6614AF461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23768</TotalTime>
  <Words>1588</Words>
  <Application>Microsoft Office PowerPoint</Application>
  <PresentationFormat>On-screen Show (4:3)</PresentationFormat>
  <Paragraphs>305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Cera PRO</vt:lpstr>
      <vt:lpstr>Verdana</vt:lpstr>
      <vt:lpstr>Wingdings</vt:lpstr>
      <vt:lpstr>1_Office Theme</vt:lpstr>
      <vt:lpstr>Secure IoT Home Gateway &amp;  Home Registry - Idea  </vt:lpstr>
      <vt:lpstr>Today’s Home Network &amp; IoT implementation are disparate, kind of scary &amp; need structure!</vt:lpstr>
      <vt:lpstr>The home network of the future must be safe, secure and simple to use!</vt:lpstr>
      <vt:lpstr>The home network must be reachable from the internet  seamlessly and securely</vt:lpstr>
      <vt:lpstr>even your car WILL be connected to your home network</vt:lpstr>
      <vt:lpstr>The home network grows to include personal and wearable IoT, inside and outside the home…</vt:lpstr>
      <vt:lpstr>Your home network security both internal and external must be protected using a common key</vt:lpstr>
      <vt:lpstr>Do I need to say more?</vt:lpstr>
      <vt:lpstr>Seriously, what does this bring to the domain industry?</vt:lpstr>
      <vt:lpstr>Leveraging the chain of trust in DNSSEC and some innovation to create a secure home network platform</vt:lpstr>
      <vt:lpstr>home.arpa. draft-ietf-homenet-dot-14</vt:lpstr>
      <vt:lpstr>The focus is on AutomatioN</vt:lpstr>
      <vt:lpstr>       Your local ccTLD will provision your DNSSEC signed domain internally on your gateway and externally as DNS primary, and establish a secure chain of trust to your home gateway, magically solving all your worries and keeping your online family safe </vt:lpstr>
      <vt:lpstr>Remember, it’s an idea.  So far it looks like this…</vt:lpstr>
      <vt:lpstr>Step 1</vt:lpstr>
      <vt:lpstr>Step 2</vt:lpstr>
      <vt:lpstr>Step 3</vt:lpstr>
      <vt:lpstr>Step 4 NEED WORK</vt:lpstr>
      <vt:lpstr>Step 5</vt:lpstr>
      <vt:lpstr>High Level BACKEND Architecture</vt:lpstr>
      <vt:lpstr>At this point we have</vt:lpstr>
      <vt:lpstr>What about IoT security? What about the home network?</vt:lpstr>
      <vt:lpstr>Network Access control (NAC) &amp; default security controls</vt:lpstr>
      <vt:lpstr>Now, let’s see how we provision IoT DEVICES IN HOME NETWORK</vt:lpstr>
      <vt:lpstr>IoT Service / action type</vt:lpstr>
      <vt:lpstr>Scenario: adding remote vpn access to trusted mobile</vt:lpstr>
      <vt:lpstr>Your home network security is compromised?</vt:lpstr>
      <vt:lpstr>Scenario: Adding your Car</vt:lpstr>
      <vt:lpstr>TODO: Scenario: Adding a smart TV</vt:lpstr>
      <vt:lpstr>TODO: + ADD Scenarios FOR each device type  </vt:lpstr>
      <vt:lpstr>What do you think?</vt:lpstr>
      <vt:lpstr>Going forward, it’s a journey!</vt:lpstr>
      <vt:lpstr>Next Steps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CIRA – GoC Internet Resilience - 2017-01-20-</dc:title>
  <dc:creator>jacques.latour</dc:creator>
  <cp:lastModifiedBy>Jacques Latour</cp:lastModifiedBy>
  <cp:revision>1703</cp:revision>
  <cp:lastPrinted>2017-02-16T18:07:34Z</cp:lastPrinted>
  <dcterms:created xsi:type="dcterms:W3CDTF">2011-03-07T17:45:14Z</dcterms:created>
  <dcterms:modified xsi:type="dcterms:W3CDTF">2017-11-20T20:00:31Z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0x01010071703C3AE9A86F44AC788C2882AD0E87</vt:lpwstr>
  </property>
  <property fmtid="{D5CDD505-2E9C-101B-9397-08002B2CF9AE}" pid="3" name="_dlc_DocIdItemGuid">
    <vt:lpwstr>c6bcf8ef-c563-4e41-b3c9-e7c253c5b281</vt:lpwstr>
  </property>
  <property fmtid="{D5CDD505-2E9C-101B-9397-08002B2CF9AE}" pid="4" name="Order">
    <vt:r8>19100</vt:r8>
  </property>
</Properties>
</file>